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2" autoAdjust="0"/>
    <p:restoredTop sz="94660"/>
  </p:normalViewPr>
  <p:slideViewPr>
    <p:cSldViewPr snapToGrid="0" showGuides="1">
      <p:cViewPr>
        <p:scale>
          <a:sx n="101" d="100"/>
          <a:sy n="101" d="100"/>
        </p:scale>
        <p:origin x="96" y="1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04098-2773-3D65-27C3-2C4BBEE6EB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C39536-2968-2388-8868-5EA81A42B4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99F72-8FE6-7E46-F991-122D01B8F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20C12-2AC0-32A7-CE24-D93AD87E7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AEA5B-EE4A-306F-41BF-CC3D5E7F6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59296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07B0F-1410-F3B6-F929-B6A0B7D31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BCCE27-6A26-929B-EB2F-849C0A692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E5699-3D05-8013-5F56-0088CA850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44420-3121-B989-45C9-A2D6D2C71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CA80E-AFC8-D29A-896D-A1D969951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31154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7FE5F0-F0E0-470F-E69F-A3278BBDE5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5BA69A-3083-9C90-D722-C5A2936D5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E1BC3-3E07-A8A5-8AC9-6D6655156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DADF8-9719-9EA7-62A8-51D74B01B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238E6-7E31-5643-8B5E-B24D0DF4F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07452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BA5A3-AD13-C7E3-54F8-FE324DF64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CD3E4-455F-E202-1382-0C0133849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20067-0F40-553B-F9DB-DA903AE89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39269-E70E-D6E0-10B3-09C28BEFC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0AFE4-EACC-0FB9-C8E0-FA6976B4D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62959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7433B-A4EE-6203-BEB6-9C64B0A24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13323-96DB-EF48-9E40-381470F67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23D28-1B2C-0E42-6016-152839A15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8ECA1-1749-0168-FE58-4DF025BD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CCD49-0801-596F-A922-FEB3481E8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71895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8379E-2AEF-76FE-735D-44E313D4A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80A6A-2F34-5E70-143D-E98743829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4DF19C-29BB-7A37-7A65-76D321B91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8528A-96FA-B2AC-C64C-B1D6ACD40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94EED-D8C2-38A9-F133-326E1DD6E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E01E9A-F911-39C3-48CB-9D4A460C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3971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F16D0-082E-95FB-9934-08425153B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0DE42-A3C5-5D7A-871C-A23E0A2B0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1E37D5-1397-2794-EA90-C5F577493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756BB6-1431-E53C-13CE-597FC6071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2D2DE9-5521-3B3D-71DA-039B5DD8E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A8DF9C-8DD4-1F5F-8BD6-A164C4502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2397CB-A349-D6FF-C363-652227C80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7E677C-AAA8-19B2-775C-F0B27AC7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4309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D8E2F-2720-3EC1-9E06-45178FCA3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A05952-3690-5B0B-E757-57EC1D437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5B5C3-6834-E99F-987F-16A3D3889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068656-2E01-3ECE-56B1-B3200102C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43498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8B781A-8187-D3AE-5C21-931660F3C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8F852-CD8E-CDD8-2F7C-AE9AA311F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4B4A3E-05E0-5CF9-426B-CAE3A074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83348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F6BA3-B0AB-1112-87F5-7530A5AAD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6AB35-E8EB-8CFF-AF45-3BAD626FD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2406D-95EA-53D3-F3F7-9CD1A7F49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26ED81-1B91-DBD8-15EF-E91E6DFCB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88D9A8-BE4A-999F-5337-1C3522145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809F1F-EBC4-5768-90C7-F07CF8469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28694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4B5AA-12A0-5A22-4839-9EFC42D47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6A88B8-4A70-B90C-D73D-8F5D6033EE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900C75-BE51-957E-51EC-CEC5DA537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7C641-6447-F050-AB80-8529F165A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E2B86C-68DD-4C1D-9650-608BDFB87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E29D47-81FA-3B93-C350-28524EB0D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90027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C0E7F-C2B8-CBC3-EE14-F06A89CE2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6D316-0E61-C423-D1B9-122448A4E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BC8D1-D027-0DC7-884A-85147A5F11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7DBB72-4819-4FBC-BFB1-BB9F95B6C33C}" type="datetimeFigureOut">
              <a:rPr lang="en-IE" smtClean="0"/>
              <a:t>23/02/2025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69A11-5933-2506-2C88-2DB231932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EA4B9-9121-DC90-6CF3-A990C75F45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98BCCE-50AD-454C-A82F-1EADD5F884C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20220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ontiersin.org/journals/plant-science/articles/10.3389/fpls.2023.1215899/ful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E848D-0AAF-5B15-24E9-8E67CEFF79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E" dirty="0"/>
              <a:t>IoT in Agriculture - Soil Moisture</a:t>
            </a:r>
            <a:br>
              <a:rPr lang="en-IE" dirty="0"/>
            </a:b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D65D0-BFF1-FE83-0FCD-DF97FA0198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i="1" dirty="0"/>
              <a:t>And How sensors communicate with IoT Devices</a:t>
            </a:r>
          </a:p>
        </p:txBody>
      </p:sp>
    </p:spTree>
    <p:extLst>
      <p:ext uri="{BB962C8B-B14F-4D97-AF65-F5344CB8AC3E}">
        <p14:creationId xmlns:p14="http://schemas.microsoft.com/office/powerpoint/2010/main" val="833740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2ACC5-65A4-C925-E7CD-4A7FA3A67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E" sz="5400"/>
              <a:t>Intro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AAE59-A9DD-D711-E6BB-E8006BEE3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GB" sz="2000"/>
              <a:t>Last class we talked about ambient temperature</a:t>
            </a:r>
          </a:p>
          <a:p>
            <a:pPr lvl="1"/>
            <a:r>
              <a:rPr lang="en-GB" sz="2000"/>
              <a:t>used it to switch on/off LED</a:t>
            </a:r>
          </a:p>
          <a:p>
            <a:r>
              <a:rPr lang="en-GB" sz="2000"/>
              <a:t>Hard to control temperature (control environment using heaters etc)</a:t>
            </a:r>
          </a:p>
          <a:p>
            <a:r>
              <a:rPr lang="en-GB" sz="2000"/>
              <a:t>Moisture is another ambient property</a:t>
            </a:r>
          </a:p>
          <a:p>
            <a:pPr lvl="1"/>
            <a:r>
              <a:rPr lang="en-GB" sz="2000"/>
              <a:t>Easier to control(either with watering can or large scale irrigation system)</a:t>
            </a:r>
          </a:p>
          <a:p>
            <a:pPr marL="0" indent="0">
              <a:buNone/>
            </a:pPr>
            <a:endParaRPr lang="en-GB" sz="2000"/>
          </a:p>
          <a:p>
            <a:pPr marL="0" indent="0">
              <a:buNone/>
            </a:pPr>
            <a:r>
              <a:rPr lang="en-GB" sz="2000" b="1"/>
              <a:t>Agenda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/>
              <a:t>Soil Moisture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/>
              <a:t>How do sensors communicate with IoT devices?</a:t>
            </a:r>
          </a:p>
          <a:p>
            <a:endParaRPr lang="en-GB" sz="2000"/>
          </a:p>
          <a:p>
            <a:pPr marL="0" indent="0">
              <a:buNone/>
            </a:pPr>
            <a:endParaRPr lang="en-IE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DE6CEC-A211-5A39-7874-E6050F820A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719" r="23646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47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D98E2A-D094-BBBD-7F42-23D2218A5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IE" sz="4800"/>
              <a:t>Digital Agriculture (Agri 4.0)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AC78A-39C6-C4BB-089D-7BA953860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GB" sz="1400" dirty="0"/>
              <a:t> </a:t>
            </a:r>
            <a:r>
              <a:rPr lang="en-GB" sz="1400" b="1" dirty="0"/>
              <a:t>Digital agriculture </a:t>
            </a:r>
            <a:r>
              <a:rPr lang="en-GB" sz="1400" dirty="0"/>
              <a:t>uses tools to collect, store, and analyse farming data .</a:t>
            </a:r>
          </a:p>
          <a:p>
            <a:r>
              <a:rPr lang="en-GB" sz="1400" dirty="0"/>
              <a:t>It is also known as the </a:t>
            </a:r>
            <a:r>
              <a:rPr lang="en-GB" sz="1400" b="1" dirty="0"/>
              <a:t>'Fourth Agricultural Revolution'</a:t>
            </a:r>
            <a:r>
              <a:rPr lang="en-GB" sz="1400" dirty="0"/>
              <a:t> or 'Agriculture 4.0'  .</a:t>
            </a:r>
          </a:p>
          <a:p>
            <a:r>
              <a:rPr lang="en-GB" sz="1400" dirty="0"/>
              <a:t>It encompasses the entire 'agriculture value chain', from farm to table . This includes tracking produce quality, warehouse systems, and even tractor rental apps .</a:t>
            </a:r>
          </a:p>
          <a:p>
            <a:r>
              <a:rPr lang="en-GB" sz="1400" dirty="0"/>
              <a:t>Digital agriculture allows farmers to increase yields, use less fertilizers and pesticides, and optimise water use .</a:t>
            </a:r>
          </a:p>
          <a:p>
            <a:r>
              <a:rPr lang="en-GB" sz="1400" dirty="0"/>
              <a:t>'Precision Agriculture' is a technique that observes, measures, and responds to crops on a per-field basis .</a:t>
            </a:r>
            <a:endParaRPr lang="en-IE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766245-5F14-F297-972D-590F4B580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911532" y="2622472"/>
            <a:ext cx="5150277" cy="343780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31C4C3-0E3B-7E03-9D5F-3F521D5987AB}"/>
              </a:ext>
            </a:extLst>
          </p:cNvPr>
          <p:cNvSpPr txBox="1"/>
          <p:nvPr/>
        </p:nvSpPr>
        <p:spPr>
          <a:xfrm>
            <a:off x="8764385" y="5860226"/>
            <a:ext cx="229742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IE" sz="700">
                <a:solidFill>
                  <a:srgbClr val="FFFFFF"/>
                </a:solidFill>
                <a:hlinkClick r:id="rId3" tooltip="https://www.frontiersin.org/journals/plant-science/articles/10.3389/fpls.2023.1215899/ful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IE" sz="700">
                <a:solidFill>
                  <a:srgbClr val="FFFFFF"/>
                </a:solidFill>
              </a:rPr>
              <a:t> by Unknown Author is licensed under </a:t>
            </a:r>
            <a:r>
              <a:rPr lang="en-IE" sz="700">
                <a:solidFill>
                  <a:srgbClr val="FFFFFF"/>
                </a:solidFill>
                <a:hlinkClick r:id="rId4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IE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963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4" name="Rectangle 1033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3F356D-ECAB-3BEB-CD11-7634AC762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IE" sz="4800"/>
              <a:t>Agri 4.0 Use Cases</a:t>
            </a:r>
          </a:p>
        </p:txBody>
      </p:sp>
      <p:sp>
        <p:nvSpPr>
          <p:cNvPr id="1036" name="Rectangle 1035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6F2A3-8A28-0E51-E597-4D8B89C97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GB" sz="2000"/>
              <a:t>Temperature measurement - to predict plant growth and maturity .</a:t>
            </a:r>
          </a:p>
          <a:p>
            <a:r>
              <a:rPr lang="en-GB" sz="2000"/>
              <a:t>Automated watering - using soil moisture sensors to water only when needed .</a:t>
            </a:r>
          </a:p>
          <a:p>
            <a:r>
              <a:rPr lang="en-GB" sz="2000"/>
              <a:t>Pest control - using cameras on robots or drones to apply pesticides only where needed .</a:t>
            </a:r>
            <a:endParaRPr lang="en-IE" sz="2000"/>
          </a:p>
        </p:txBody>
      </p:sp>
      <p:pic>
        <p:nvPicPr>
          <p:cNvPr id="1029" name="Picture 5" descr="Mason's Rats” Reviewed: gloriously subversive twist on an old story | by  Tom Tordillo | Medium">
            <a:extLst>
              <a:ext uri="{FF2B5EF4-FFF2-40B4-BE49-F238E27FC236}">
                <a16:creationId xmlns:a16="http://schemas.microsoft.com/office/drawing/2014/main" id="{1B5D1065-017D-A1D9-F711-9A5FED882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11532" y="3079559"/>
            <a:ext cx="5150277" cy="2523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0" name="Rectangle 1039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964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0C989-1C32-2937-61C8-B065C287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Soil Moisture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56F1FF-F1C1-1CF3-17BC-71F041EB8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1563" y="1749951"/>
            <a:ext cx="7208443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A06E41-EB21-0ADA-8775-9C6346F6C41D}"/>
              </a:ext>
            </a:extLst>
          </p:cNvPr>
          <p:cNvSpPr txBox="1"/>
          <p:nvPr/>
        </p:nvSpPr>
        <p:spPr>
          <a:xfrm>
            <a:off x="928590" y="1630431"/>
            <a:ext cx="3782973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1" dirty="0"/>
              <a:t>Water Uptake:</a:t>
            </a:r>
          </a:p>
          <a:p>
            <a:r>
              <a:rPr lang="en-IE" dirty="0"/>
              <a:t> Plants absorb water through their roots, which is essential for growth.</a:t>
            </a:r>
          </a:p>
          <a:p>
            <a:endParaRPr lang="en-IE" dirty="0"/>
          </a:p>
          <a:p>
            <a:r>
              <a:rPr lang="en-IE" dirty="0"/>
              <a:t>Key Functions:</a:t>
            </a:r>
          </a:p>
          <a:p>
            <a:r>
              <a:rPr lang="en-IE" dirty="0"/>
              <a:t>  </a:t>
            </a:r>
            <a:r>
              <a:rPr lang="en-IE" b="1" dirty="0"/>
              <a:t>- Photosynthesis: </a:t>
            </a:r>
            <a:r>
              <a:rPr lang="en-IE" dirty="0"/>
              <a:t>Combines water, carbon dioxide, and light to produce carbohydrates and oxygen.</a:t>
            </a:r>
          </a:p>
          <a:p>
            <a:r>
              <a:rPr lang="en-IE" dirty="0"/>
              <a:t>- </a:t>
            </a:r>
            <a:r>
              <a:rPr lang="en-IE" b="1" dirty="0"/>
              <a:t>Transpiration:</a:t>
            </a:r>
            <a:r>
              <a:rPr lang="en-IE" dirty="0"/>
              <a:t> Water loss through leaf pores helps draw in CO₂, transports nutrients, and cools the plant. Approximately 90–98% of water absorbed can be lost through transpiration.</a:t>
            </a:r>
          </a:p>
          <a:p>
            <a:r>
              <a:rPr lang="en-IE" dirty="0"/>
              <a:t>- </a:t>
            </a:r>
            <a:r>
              <a:rPr lang="en-IE" b="1" dirty="0"/>
              <a:t>Structural Support: </a:t>
            </a:r>
            <a:r>
              <a:rPr lang="en-IE" dirty="0"/>
              <a:t>With plants being about 90% water, moisture maintains cell rigidity and overall structure.</a:t>
            </a:r>
          </a:p>
        </p:txBody>
      </p:sp>
    </p:spTree>
    <p:extLst>
      <p:ext uri="{BB962C8B-B14F-4D97-AF65-F5344CB8AC3E}">
        <p14:creationId xmlns:p14="http://schemas.microsoft.com/office/powerpoint/2010/main" val="3864652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9BF24D-DF4B-45AE-3DA9-AE7431AFD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E" sz="5400"/>
              <a:t>Why monitor Soil Moisture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1D7F6-7F59-C629-94D1-9AC62ADAA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GB" sz="2200"/>
              <a:t>Optimal Conditions:</a:t>
            </a:r>
          </a:p>
          <a:p>
            <a:pPr lvl="1"/>
            <a:r>
              <a:rPr lang="en-GB" sz="2200"/>
              <a:t>Ideal soil moisture levels are crucial; too little water restricts nutrient absorption, while too much leads to root oxygen deficiency and decay.</a:t>
            </a:r>
          </a:p>
          <a:p>
            <a:r>
              <a:rPr lang="en-GB" sz="2200"/>
              <a:t>Impact on Plant Health:</a:t>
            </a:r>
          </a:p>
          <a:p>
            <a:pPr lvl="1"/>
            <a:r>
              <a:rPr lang="en-GB" sz="2200"/>
              <a:t>Balanced moisture ensures healthy root function and supports overall plant vitality.</a:t>
            </a:r>
          </a:p>
          <a:p>
            <a:pPr marL="0" indent="0">
              <a:buNone/>
            </a:pPr>
            <a:r>
              <a:rPr lang="en-GB" sz="2200" b="1" i="1"/>
              <a:t>IoT devices help farmers monitor soil moisture in real time, ensuring watering only when necessary.</a:t>
            </a:r>
            <a:endParaRPr lang="en-IE" sz="2200" b="1" i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A45134-6C60-CC48-CB23-5D11EB251B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517" r="14369" b="2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90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BAE724-4D7C-766D-22B8-D49226D2E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6986015" cy="1776484"/>
          </a:xfrm>
        </p:spPr>
        <p:txBody>
          <a:bodyPr anchor="b">
            <a:normAutofit/>
          </a:bodyPr>
          <a:lstStyle/>
          <a:p>
            <a:r>
              <a:rPr lang="en-IE" sz="5400" dirty="0"/>
              <a:t>Soil Moisture Sensors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5576E6D-0AAD-57CC-4D4F-244DFAAB0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9409" y="650805"/>
            <a:ext cx="3532036" cy="1112591"/>
          </a:xfrm>
          <a:prstGeom prst="rect">
            <a:avLst/>
          </a:prstGeom>
        </p:spPr>
      </p:pic>
      <p:sp>
        <p:nvSpPr>
          <p:cNvPr id="34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31569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B40DB-C179-BFDA-F643-0AD4BE8C9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04819"/>
            <a:ext cx="6986016" cy="3672144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1200"/>
              </a:spcAft>
            </a:pPr>
            <a:r>
              <a:rPr lang="en-GB" sz="1600" b="1" i="0" dirty="0">
                <a:effectLst/>
                <a:latin typeface="-apple-system"/>
              </a:rPr>
              <a:t>Resistive Sensors:</a:t>
            </a:r>
            <a:endParaRPr lang="en-GB" sz="1600" dirty="0">
              <a:latin typeface="-apple-system"/>
            </a:endParaRPr>
          </a:p>
          <a:p>
            <a:pPr lvl="1">
              <a:spcAft>
                <a:spcPts val="1200"/>
              </a:spcAft>
            </a:pPr>
            <a:r>
              <a:rPr lang="en-GB" sz="1600" dirty="0">
                <a:latin typeface="-apple-system"/>
              </a:rPr>
              <a:t>Use two metal probes to measure electrical resistance in the soil.</a:t>
            </a:r>
          </a:p>
          <a:p>
            <a:pPr lvl="1">
              <a:spcAft>
                <a:spcPts val="1200"/>
              </a:spcAft>
            </a:pPr>
            <a:r>
              <a:rPr lang="en-GB" sz="1600" dirty="0">
                <a:latin typeface="-apple-system"/>
              </a:rPr>
              <a:t>Higher water content lowers resistance, providing an indicator of moisture levels.</a:t>
            </a:r>
          </a:p>
          <a:p>
            <a:pPr lvl="1">
              <a:spcAft>
                <a:spcPts val="1200"/>
              </a:spcAft>
            </a:pPr>
            <a:r>
              <a:rPr lang="en-GB" sz="1600" dirty="0">
                <a:latin typeface="-apple-system"/>
              </a:rPr>
              <a:t>Can be built simply (e.g., using two nails and a </a:t>
            </a:r>
            <a:r>
              <a:rPr lang="en-GB" sz="1600" dirty="0" err="1">
                <a:latin typeface="-apple-system"/>
              </a:rPr>
              <a:t>multimeter</a:t>
            </a:r>
            <a:r>
              <a:rPr lang="en-GB" sz="1600" dirty="0">
                <a:latin typeface="-apple-system"/>
              </a:rPr>
              <a:t>).</a:t>
            </a:r>
          </a:p>
          <a:p>
            <a:pPr>
              <a:spcAft>
                <a:spcPts val="1200"/>
              </a:spcAft>
            </a:pPr>
            <a:r>
              <a:rPr lang="en-GB" sz="1600" b="1" i="0" dirty="0">
                <a:effectLst/>
                <a:latin typeface="-apple-system"/>
              </a:rPr>
              <a:t>Capacitive Sensors:</a:t>
            </a:r>
            <a:endParaRPr lang="en-GB" sz="1600" b="0" i="0" dirty="0">
              <a:effectLst/>
              <a:latin typeface="-apple-system"/>
            </a:endParaRPr>
          </a:p>
          <a:p>
            <a:pPr lvl="1"/>
            <a:r>
              <a:rPr lang="en-GB" sz="1600" b="0" i="0" dirty="0">
                <a:effectLst/>
                <a:latin typeface="-apple-system"/>
              </a:rPr>
              <a:t>Measure changes in capacitance between electrical plates due to varying soil moisture.</a:t>
            </a:r>
          </a:p>
          <a:p>
            <a:pPr lvl="1"/>
            <a:r>
              <a:rPr lang="en-GB" sz="1600" b="0" i="0" dirty="0">
                <a:effectLst/>
                <a:latin typeface="-apple-system"/>
              </a:rPr>
              <a:t>Convert these changes into a measurable voltage for IoT devices.</a:t>
            </a:r>
          </a:p>
          <a:p>
            <a:pPr>
              <a:spcAft>
                <a:spcPts val="1200"/>
              </a:spcAft>
            </a:pPr>
            <a:r>
              <a:rPr lang="en-GB" sz="1600" b="1" i="0" dirty="0">
                <a:effectLst/>
                <a:latin typeface="-apple-system"/>
              </a:rPr>
              <a:t>Common Output:</a:t>
            </a:r>
            <a:endParaRPr lang="en-GB" sz="1600" b="0" i="0" dirty="0">
              <a:effectLst/>
              <a:latin typeface="-apple-system"/>
            </a:endParaRPr>
          </a:p>
          <a:p>
            <a:pPr lvl="1"/>
            <a:r>
              <a:rPr lang="en-GB" sz="1600" b="0" i="0" dirty="0">
                <a:effectLst/>
                <a:latin typeface="-apple-system"/>
              </a:rPr>
              <a:t>Both sensor types produce an </a:t>
            </a:r>
            <a:r>
              <a:rPr lang="en-GB" sz="1600" b="1" i="0" dirty="0" err="1">
                <a:effectLst/>
                <a:latin typeface="-apple-system"/>
              </a:rPr>
              <a:t>analog</a:t>
            </a:r>
            <a:r>
              <a:rPr lang="en-GB" sz="1600" b="0" i="0" dirty="0">
                <a:effectLst/>
                <a:latin typeface="-apple-system"/>
              </a:rPr>
              <a:t> voltage that reflects soil moisture levels for further digital processing.</a:t>
            </a:r>
          </a:p>
          <a:p>
            <a:endParaRPr lang="en-GB" sz="1600" b="0" i="0" dirty="0">
              <a:effectLst/>
              <a:latin typeface="-apple-system"/>
            </a:endParaRPr>
          </a:p>
          <a:p>
            <a:pPr>
              <a:spcAft>
                <a:spcPts val="1200"/>
              </a:spcAft>
            </a:pPr>
            <a:endParaRPr lang="en-GB" sz="1200" b="0" i="0" dirty="0">
              <a:effectLst/>
              <a:latin typeface="-apple-system"/>
            </a:endParaRPr>
          </a:p>
          <a:p>
            <a:endParaRPr lang="en-IE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9C9292-B6DB-3F65-391E-8929901B0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847" y="2310086"/>
            <a:ext cx="2446886" cy="18902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955F92-4FF4-CFB9-FA6E-1415F05D1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136" y="4597229"/>
            <a:ext cx="3530309" cy="1412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44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481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-apple-system</vt:lpstr>
      <vt:lpstr>Aptos</vt:lpstr>
      <vt:lpstr>Aptos Display</vt:lpstr>
      <vt:lpstr>Arial</vt:lpstr>
      <vt:lpstr>Office Theme</vt:lpstr>
      <vt:lpstr>IoT in Agriculture - Soil Moisture </vt:lpstr>
      <vt:lpstr>Intro</vt:lpstr>
      <vt:lpstr>Digital Agriculture (Agri 4.0)</vt:lpstr>
      <vt:lpstr>Agri 4.0 Use Cases</vt:lpstr>
      <vt:lpstr>Soil Moisture</vt:lpstr>
      <vt:lpstr>Why monitor Soil Moisture</vt:lpstr>
      <vt:lpstr>Soil Moisture Sensors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Frank Walsh</dc:creator>
  <cp:lastModifiedBy>Frank Walsh</cp:lastModifiedBy>
  <cp:revision>1</cp:revision>
  <dcterms:created xsi:type="dcterms:W3CDTF">2025-02-23T16:20:36Z</dcterms:created>
  <dcterms:modified xsi:type="dcterms:W3CDTF">2025-02-23T17:30:23Z</dcterms:modified>
</cp:coreProperties>
</file>

<file path=docProps/thumbnail.jpeg>
</file>